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8" r:id="rId38"/>
    <p:sldId id="299" r:id="rId39"/>
    <p:sldId id="300" r:id="rId40"/>
    <p:sldId id="301" r:id="rId41"/>
    <p:sldId id="302" r:id="rId42"/>
    <p:sldId id="331" r:id="rId43"/>
    <p:sldId id="303" r:id="rId44"/>
    <p:sldId id="333" r:id="rId45"/>
    <p:sldId id="334" r:id="rId46"/>
    <p:sldId id="335" r:id="rId47"/>
    <p:sldId id="336" r:id="rId48"/>
    <p:sldId id="343" r:id="rId49"/>
    <p:sldId id="337" r:id="rId50"/>
    <p:sldId id="344" r:id="rId51"/>
    <p:sldId id="338" r:id="rId52"/>
    <p:sldId id="339" r:id="rId53"/>
    <p:sldId id="341" r:id="rId54"/>
    <p:sldId id="307" r:id="rId55"/>
    <p:sldId id="309" r:id="rId56"/>
    <p:sldId id="332" r:id="rId57"/>
    <p:sldId id="311" r:id="rId58"/>
    <p:sldId id="312" r:id="rId59"/>
    <p:sldId id="313" r:id="rId60"/>
    <p:sldId id="314" r:id="rId61"/>
    <p:sldId id="315" r:id="rId62"/>
    <p:sldId id="320" r:id="rId63"/>
    <p:sldId id="321" r:id="rId64"/>
    <p:sldId id="322" r:id="rId65"/>
    <p:sldId id="323" r:id="rId66"/>
    <p:sldId id="297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400" r:id="rId86"/>
    <p:sldId id="398" r:id="rId87"/>
    <p:sldId id="399" r:id="rId88"/>
    <p:sldId id="401" r:id="rId89"/>
    <p:sldId id="402" r:id="rId90"/>
    <p:sldId id="357" r:id="rId91"/>
    <p:sldId id="358" r:id="rId92"/>
    <p:sldId id="38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90" r:id="rId101"/>
    <p:sldId id="367" r:id="rId102"/>
    <p:sldId id="368" r:id="rId103"/>
    <p:sldId id="369" r:id="rId104"/>
    <p:sldId id="370" r:id="rId105"/>
    <p:sldId id="372" r:id="rId106"/>
    <p:sldId id="374" r:id="rId107"/>
    <p:sldId id="375" r:id="rId108"/>
    <p:sldId id="376" r:id="rId109"/>
    <p:sldId id="377" r:id="rId110"/>
    <p:sldId id="378" r:id="rId111"/>
    <p:sldId id="379" r:id="rId112"/>
    <p:sldId id="380" r:id="rId113"/>
    <p:sldId id="381" r:id="rId1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FF"/>
    <a:srgbClr val="3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EA22F-E1DE-4611-A676-B82B55CF270E}" type="datetimeFigureOut">
              <a:rPr lang="en-US" smtClean="0"/>
              <a:pPr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CB5FD-BB63-47F9-9B0C-F02F89E841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2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2B820D9-DC2A-4D39-B4D3-4FFBB1AC635D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3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B7EB7-E451-41B6-95C2-E41A274866AA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9941A-EEF6-40BE-8406-6A024DA29658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42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90C6D-A5A7-4702-BFE9-CACFF965892D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961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07B31-0382-409C-ABB1-76ACA3CD9665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72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29CC1-09E0-4D02-99AF-D845ABAFE8C5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80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C2172-5CB4-4CFE-8B3E-92A77FDD7265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41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A98DE44-923D-45BC-B29A-CBB0DEC751C0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228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8B3BA33B-D79B-4A2F-B12E-F7AEF5017206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1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FB134-017F-4D17-BDAB-EA94957AF918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72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85412-DF77-4DDB-8628-5C89CB417BC4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03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0F1F-18EC-497F-A456-4826BD0C9038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0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2841D-BCBF-4378-8D58-78639E4ED6CD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91BCB-0103-4C26-9EB0-F0FDEADFC2BF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1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CD3F-6370-4CBC-9B4D-4ED3395EB1F6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3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03998-3B6D-484D-8DAD-A3A6AC1091B0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0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28C7-18D9-4AEE-AEBA-D6C868729847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7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7AB0DCF-8739-4BDA-B422-BE69E2A2BEE5}" type="datetime1">
              <a:rPr lang="en-US" smtClean="0"/>
              <a:pPr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F7F1783-656D-4942-8095-B7BC44A56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7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andwritten/ex.pdf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andwritten/new%20doc%202020-05-14%2018.30.43_20200514183135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andwritten/new%20doc%202020-05-22%2010.17.30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8410" y="1240751"/>
            <a:ext cx="8825658" cy="267764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LOGIC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AND</a:t>
            </a:r>
            <a:br>
              <a:rPr lang="en-US" b="1" dirty="0" smtClean="0"/>
            </a:br>
            <a:r>
              <a:rPr lang="en-US" b="1" dirty="0" smtClean="0"/>
              <a:t>FAULT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87490" y="4183929"/>
            <a:ext cx="4059382" cy="1655762"/>
          </a:xfrm>
        </p:spPr>
        <p:txBody>
          <a:bodyPr/>
          <a:lstStyle/>
          <a:p>
            <a:pPr algn="ctr"/>
            <a:r>
              <a:rPr lang="en-US" dirty="0" smtClean="0"/>
              <a:t>P.RAJESH</a:t>
            </a:r>
          </a:p>
          <a:p>
            <a:pPr algn="ctr"/>
            <a:r>
              <a:rPr lang="en-US" dirty="0" smtClean="0"/>
              <a:t>Department of E.C.E</a:t>
            </a:r>
          </a:p>
          <a:p>
            <a:pPr algn="ctr"/>
            <a:r>
              <a:rPr lang="en-US" dirty="0" smtClean="0"/>
              <a:t>JNTUA C.E.A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0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3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658" y="187400"/>
            <a:ext cx="11226187" cy="596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17" y="558077"/>
            <a:ext cx="11290583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35" y="316057"/>
            <a:ext cx="11279765" cy="59600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55865" y="1784731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2 = 10 </a:t>
            </a:r>
            <a:r>
              <a:rPr lang="en-US" dirty="0" err="1" smtClean="0"/>
              <a:t>pdf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5580" y="4549963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Falling Transaction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5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49128" y="1432193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4*2 = 8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326" y="781682"/>
            <a:ext cx="11294469" cy="513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63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2" y="287482"/>
            <a:ext cx="1124296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591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18" y="335539"/>
            <a:ext cx="1164474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23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6" y="238126"/>
            <a:ext cx="11577638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8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3" y="421265"/>
            <a:ext cx="1110398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22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78" y="474950"/>
            <a:ext cx="1088274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524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84" y="539462"/>
            <a:ext cx="11260716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3055" y="488817"/>
            <a:ext cx="10579234" cy="560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78927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5" y="636010"/>
            <a:ext cx="11073679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719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80" y="351559"/>
            <a:ext cx="10620802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97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947" y="428978"/>
            <a:ext cx="11273720" cy="564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5637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1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4655" y="6040581"/>
            <a:ext cx="2392001" cy="36933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linkClick r:id="rId3" action="ppaction://hlinkfile"/>
              </a:rPr>
              <a:t>handwritten\ex.pdf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6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1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09" y="0"/>
            <a:ext cx="6324600" cy="25076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111" y="2610683"/>
            <a:ext cx="116932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 Step 1: </a:t>
            </a:r>
            <a:r>
              <a:rPr lang="en-US" dirty="0" smtClean="0"/>
              <a:t>Need to find Distinguishable input vector that can define a  faulty and fault free output</a:t>
            </a:r>
          </a:p>
          <a:p>
            <a:pPr algn="just"/>
            <a:endParaRPr lang="en-US" dirty="0"/>
          </a:p>
          <a:p>
            <a:pPr algn="just"/>
            <a:r>
              <a:rPr lang="en-US" b="1" dirty="0" smtClean="0"/>
              <a:t>Case 1:</a:t>
            </a:r>
          </a:p>
          <a:p>
            <a:pPr algn="just"/>
            <a:r>
              <a:rPr lang="en-US" dirty="0" smtClean="0"/>
              <a:t> IF E line Stuck at 0 then output cant be defined as 1 so on applying opposite value as 1 at Line E which is known as Fault sensitization or faulty activation.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IF E line is logic ‘1’ then need to justify the inputs A&amp;B = 11 as to get E=1 this is said as Line justification.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Case 2:</a:t>
            </a:r>
          </a:p>
          <a:p>
            <a:pPr algn="just"/>
            <a:r>
              <a:rPr lang="en-US" dirty="0" smtClean="0"/>
              <a:t>On justifying E=1 then the fault of SA0 is shifted to output G to define this we consider F=1 so that on comparison of C&amp;D=11 we assign F=1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On Applying Test vector as (1111) at input the output G </a:t>
            </a:r>
            <a:r>
              <a:rPr lang="en-US" dirty="0" err="1" smtClean="0"/>
              <a:t>cand</a:t>
            </a:r>
            <a:r>
              <a:rPr lang="en-US" dirty="0" smtClean="0"/>
              <a:t> be 1 as fault Free and if 0 it is Fault detect at E-line </a:t>
            </a:r>
          </a:p>
          <a:p>
            <a:pPr algn="just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826" y="2367973"/>
            <a:ext cx="11424973" cy="3416300"/>
          </a:xfrm>
        </p:spPr>
        <p:txBody>
          <a:bodyPr>
            <a:noAutofit/>
          </a:bodyPr>
          <a:lstStyle/>
          <a:p>
            <a:pPr algn="just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:</a:t>
            </a:r>
          </a:p>
          <a:p>
            <a:pPr marL="0" indent="0" algn="just">
              <a:buNone/>
            </a:pP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 moment that you are a dress designer. You have designed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exquisite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garment. Before you cut the cloth, you would like to make sure that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correct and the pieces will fit together. Once the cloth is cut, it will be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 late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discover any errors in the design. Therefore, a dress designer often uses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cuttings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verify the design. That is a form of simulation. The idea of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is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predict the result of building the desired object without actually building it.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1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9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775855"/>
            <a:ext cx="11887200" cy="59300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67715" y="314190"/>
            <a:ext cx="5256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Helvetica-Bold"/>
              </a:rPr>
              <a:t>2. Modeling </a:t>
            </a:r>
            <a:r>
              <a:rPr lang="en-US" sz="2400" b="1" dirty="0">
                <a:solidFill>
                  <a:srgbClr val="FF0000"/>
                </a:solidFill>
                <a:latin typeface="Helvetica-Bold"/>
              </a:rPr>
              <a:t>Circuits for Simulation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7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06" y="1659081"/>
            <a:ext cx="11815329" cy="332855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91"/>
            <a:ext cx="12192000" cy="673330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601"/>
            <a:ext cx="12192000" cy="613539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2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5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10"/>
            <a:ext cx="12192000" cy="67471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99310" y="543648"/>
            <a:ext cx="8761413" cy="708025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1.Simulation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for Design Verification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4909" y="1429618"/>
            <a:ext cx="114715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Simulation serves two distinct purposes in electronic design. </a:t>
            </a:r>
            <a:endParaRPr lang="en-US" dirty="0" smtClean="0">
              <a:latin typeface="Times-Roman"/>
            </a:endParaRPr>
          </a:p>
          <a:p>
            <a:r>
              <a:rPr lang="en-US" dirty="0" smtClean="0">
                <a:latin typeface="Times-Roman"/>
              </a:rPr>
              <a:t>First</a:t>
            </a:r>
            <a:r>
              <a:rPr lang="en-US" dirty="0">
                <a:latin typeface="Times-Roman"/>
              </a:rPr>
              <a:t>, it is used </a:t>
            </a:r>
            <a:r>
              <a:rPr lang="en-US" dirty="0" smtClean="0">
                <a:latin typeface="Times-Roman"/>
              </a:rPr>
              <a:t>to verify </a:t>
            </a:r>
            <a:r>
              <a:rPr lang="en-US" dirty="0">
                <a:latin typeface="Times-Roman"/>
              </a:rPr>
              <a:t>the correctness of the design and second, it verifies the tests.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630" y="2075949"/>
            <a:ext cx="7006121" cy="33273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2093" y="5403273"/>
            <a:ext cx="3570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-Roman"/>
              </a:rPr>
              <a:t>Simulation </a:t>
            </a:r>
            <a:r>
              <a:rPr lang="en-US" dirty="0">
                <a:latin typeface="Times-Roman"/>
              </a:rPr>
              <a:t>for design verification.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71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8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04" y="306099"/>
            <a:ext cx="11446887" cy="588688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7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362"/>
            <a:ext cx="12192000" cy="635923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8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8" y="0"/>
            <a:ext cx="11807970" cy="4058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9" y="4305300"/>
            <a:ext cx="12067308" cy="235873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3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247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98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2786" y="265606"/>
            <a:ext cx="7844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Helvetica-Bold"/>
              </a:rPr>
              <a:t>3. </a:t>
            </a:r>
            <a:r>
              <a:rPr lang="en-US" sz="3200" b="1" dirty="0">
                <a:latin typeface="Helvetica-Bold"/>
              </a:rPr>
              <a:t>Algorithms for True-Value Simulation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53" y="1437453"/>
            <a:ext cx="10972147" cy="366102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1164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4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7854" y="1083024"/>
            <a:ext cx="101176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realizing an electronic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begins with its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describes the input/output electrical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(logical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analog, and timing) and other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(physical, environmental, etc.)</a:t>
            </a:r>
          </a:p>
        </p:txBody>
      </p:sp>
      <p:sp>
        <p:nvSpPr>
          <p:cNvPr id="3" name="Rectangle 2"/>
          <p:cNvSpPr/>
          <p:nvPr/>
        </p:nvSpPr>
        <p:spPr>
          <a:xfrm>
            <a:off x="217854" y="2195669"/>
            <a:ext cx="1178018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synthesis produces an interconnect of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(called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netlist.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is verified by a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true-value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simulator. True-value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means that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simulator will compute the response for given input stimuli without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injecting any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faults in the design.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these stimuli correspond to those input and output specifications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that are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 critical or considered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the synthesis procedures.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frequently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strategy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to exercise all functions with only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patterns.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true-value simulator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responses that a circuit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built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netlist) would have produced if the given input stimuli were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applied.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typical design verification scenario, the computed responses are analyzed (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either automatically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interactively, or manually) to verify that the designed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netlist performs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specification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errors are found, suitable changes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made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until responses to all stimuli match the specification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5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0836"/>
            <a:ext cx="12192000" cy="645621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15345" y="4350328"/>
            <a:ext cx="3463636" cy="25076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257309" y="353290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LEVELS </a:t>
            </a:r>
            <a:endParaRPr lang="en-US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7661564" y="3717575"/>
            <a:ext cx="595745" cy="63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2128" y="6412653"/>
            <a:ext cx="7253909" cy="36933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hlinkClick r:id="rId3" action="ppaction://hlinkfile"/>
              </a:rPr>
              <a:t>handwritten\new doc 2020-05-14 18.30.43_20200514183135.pdf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6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7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101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99" y="263918"/>
            <a:ext cx="11354774" cy="623386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0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7491" y="637309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One Pass – Algorithm </a:t>
            </a:r>
            <a:endParaRPr lang="en-US" sz="28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6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5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8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690" y="639678"/>
            <a:ext cx="9950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-Roman"/>
              </a:rPr>
              <a:t>Strengths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-Roman"/>
              </a:rPr>
              <a:t>and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-Roman"/>
              </a:rPr>
              <a:t>weaknesses of Simulation Based Design…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690" y="1009010"/>
            <a:ext cx="113918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 </a:t>
            </a:r>
            <a:r>
              <a:rPr lang="en-US" sz="2000" b="1" i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lies:-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behavior that can be simulated.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logic, timing, and analog behaviors can be simulated.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advantage is 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use of </a:t>
            </a:r>
            <a:r>
              <a:rPr lang="en-US" sz="2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hierarchy: 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can be first simulated at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higher behavior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level. Instead of a netlist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design may be described in 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C. Such a description is compact, but does not contain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detailed timing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Neither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electrical behavior (or possible malfunction)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components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considered at this level.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design is verified, higher-level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blocks (or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language subroutines) are replaced by logic-level netlists. At this point,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logic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 is used for verification.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may be repeated by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some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all portions by transistor-level or circuit-level implementations.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is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this way for verifying very large electronic systems.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6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4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5018" cy="676101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8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75818" y="376443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-Bold"/>
              </a:rPr>
              <a:t>Algorithms for Fault Simulation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55" y="1235425"/>
            <a:ext cx="10072254" cy="42256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92246" y="5461061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-Bold"/>
              </a:rPr>
              <a:t>Serial Fault Simulation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1164" cy="6858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86116"/>
              </p:ext>
            </p:extLst>
          </p:nvPr>
        </p:nvGraphicFramePr>
        <p:xfrm>
          <a:off x="1533236" y="3246120"/>
          <a:ext cx="143163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909">
                  <a:extLst>
                    <a:ext uri="{9D8B030D-6E8A-4147-A177-3AD203B41FA5}">
                      <a16:colId xmlns:a16="http://schemas.microsoft.com/office/drawing/2014/main" val="4109052457"/>
                    </a:ext>
                  </a:extLst>
                </a:gridCol>
                <a:gridCol w="357909">
                  <a:extLst>
                    <a:ext uri="{9D8B030D-6E8A-4147-A177-3AD203B41FA5}">
                      <a16:colId xmlns:a16="http://schemas.microsoft.com/office/drawing/2014/main" val="2049910605"/>
                    </a:ext>
                  </a:extLst>
                </a:gridCol>
                <a:gridCol w="357909">
                  <a:extLst>
                    <a:ext uri="{9D8B030D-6E8A-4147-A177-3AD203B41FA5}">
                      <a16:colId xmlns:a16="http://schemas.microsoft.com/office/drawing/2014/main" val="202438673"/>
                    </a:ext>
                  </a:extLst>
                </a:gridCol>
                <a:gridCol w="357909">
                  <a:extLst>
                    <a:ext uri="{9D8B030D-6E8A-4147-A177-3AD203B41FA5}">
                      <a16:colId xmlns:a16="http://schemas.microsoft.com/office/drawing/2014/main" val="3182248568"/>
                    </a:ext>
                  </a:extLst>
                </a:gridCol>
              </a:tblGrid>
              <a:tr h="277477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8291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6364" y="287678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Patterns W=4</a:t>
            </a:r>
            <a:endParaRPr lang="en-US" dirty="0"/>
          </a:p>
        </p:txBody>
      </p:sp>
      <p:cxnSp>
        <p:nvCxnSpPr>
          <p:cNvPr id="6" name="Elbow Connector 5"/>
          <p:cNvCxnSpPr>
            <a:stCxn id="3" idx="1"/>
          </p:cNvCxnSpPr>
          <p:nvPr/>
        </p:nvCxnSpPr>
        <p:spPr>
          <a:xfrm rot="10800000" flipH="1">
            <a:off x="1533236" y="3429000"/>
            <a:ext cx="2" cy="12700"/>
          </a:xfrm>
          <a:prstGeom prst="bentConnector3">
            <a:avLst>
              <a:gd name="adj1" fmla="val -21474836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1171777" y="3250421"/>
            <a:ext cx="365760" cy="35715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9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2" y="-1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ight Brace 3"/>
          <p:cNvSpPr/>
          <p:nvPr/>
        </p:nvSpPr>
        <p:spPr>
          <a:xfrm rot="16505337">
            <a:off x="1772889" y="3914310"/>
            <a:ext cx="231228" cy="4609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 rot="16505337">
            <a:off x="2433440" y="3941804"/>
            <a:ext cx="121348" cy="5109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 rot="16505337" flipH="1">
            <a:off x="4687214" y="5657021"/>
            <a:ext cx="262590" cy="5109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505337" flipH="1">
            <a:off x="5352232" y="5657021"/>
            <a:ext cx="262590" cy="5109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16505337" flipH="1">
            <a:off x="1730905" y="5657020"/>
            <a:ext cx="262590" cy="5109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16505337" flipH="1">
            <a:off x="2356555" y="5657019"/>
            <a:ext cx="262590" cy="51095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43340" y="374485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6105" y="374485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43340" y="6065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16105" y="60659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49304" y="6065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22069" y="606593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50250" y="5881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23015" y="588126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Arc 17"/>
          <p:cNvSpPr/>
          <p:nvPr/>
        </p:nvSpPr>
        <p:spPr>
          <a:xfrm>
            <a:off x="1728873" y="4378505"/>
            <a:ext cx="2820431" cy="1528934"/>
          </a:xfrm>
          <a:prstGeom prst="arc">
            <a:avLst>
              <a:gd name="adj1" fmla="val 16200000"/>
              <a:gd name="adj2" fmla="val 215773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rot="8775299">
            <a:off x="2603168" y="4083572"/>
            <a:ext cx="2820431" cy="1528934"/>
          </a:xfrm>
          <a:prstGeom prst="arc">
            <a:avLst>
              <a:gd name="adj1" fmla="val 16200000"/>
              <a:gd name="adj2" fmla="val 215773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8775299">
            <a:off x="5913676" y="4348241"/>
            <a:ext cx="1971286" cy="1528934"/>
          </a:xfrm>
          <a:prstGeom prst="arc">
            <a:avLst>
              <a:gd name="adj1" fmla="val 16200000"/>
              <a:gd name="adj2" fmla="val 215773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228578" y="401886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Correct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99749" y="5909639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wrong</a:t>
            </a:r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1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2621280" y="2798622"/>
            <a:ext cx="52649" cy="13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3061855" y="2798622"/>
            <a:ext cx="41565" cy="13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3498273" y="2743200"/>
            <a:ext cx="20783" cy="19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832861" y="2798622"/>
            <a:ext cx="81048" cy="13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0" y="2498562"/>
            <a:ext cx="419537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400" b="1" dirty="0" smtClean="0">
                <a:ln/>
                <a:solidFill>
                  <a:schemeClr val="accent1"/>
                </a:solidFill>
                <a:hlinkClick r:id="rId3" action="ppaction://hlinkfile"/>
              </a:rPr>
              <a:t>handwritten\new doc 2020-05-22 10.17.30.pdf</a:t>
            </a:r>
            <a:endParaRPr lang="en-US" sz="1400" b="1" dirty="0">
              <a:ln/>
              <a:solidFill>
                <a:schemeClr val="accent1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8318351" y="6553199"/>
            <a:ext cx="3859795" cy="304801"/>
          </a:xfrm>
        </p:spPr>
        <p:txBody>
          <a:bodyPr/>
          <a:lstStyle/>
          <a:p>
            <a:r>
              <a:rPr lang="en-US" dirty="0" smtClean="0"/>
              <a:t>P.RAJESH, Dep't of E.C.E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7690" y="639678"/>
            <a:ext cx="9950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-Roman"/>
              </a:rPr>
              <a:t>Strengths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-Roman"/>
              </a:rPr>
              <a:t>and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Times-Roman"/>
              </a:rPr>
              <a:t>weaknesses of Simulation Based Design… 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99" y="1133701"/>
            <a:ext cx="1139180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100" b="1" i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Weakness lies:-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100" b="1" i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100" b="1" i="1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is its dependence on the designer’s heuristics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in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the input stimuli. To contain the complexity, these stimuli are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non-exhaustive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and, therefore, a guarantee of conformance to specification is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impossible. Such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guarantee is possible with a </a:t>
            </a:r>
            <a:r>
              <a:rPr lang="en-US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verification </a:t>
            </a:r>
            <a:r>
              <a:rPr lang="en-US" sz="2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restricted form of formal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verification, known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sz="21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checking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verifies finite state concurrent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systems by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exhaustive search of the state-space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verifies whether a given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 is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 implemented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checking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 will always terminate with a yes/no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answer.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spite of the incompleteness, simulation provides a better check on the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manufacturability of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 system of design verification should combine 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behavior-level 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 verification with the logic and circuit-level simulation.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63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70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8764" y="5777346"/>
            <a:ext cx="3117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C1 = a1 b0 + a0 b1</a:t>
            </a:r>
          </a:p>
          <a:p>
            <a:r>
              <a:rPr lang="en-US" dirty="0" smtClean="0"/>
              <a:t>C0 = a1 b1 + a0 b0</a:t>
            </a: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758545" y="4336473"/>
            <a:ext cx="152400" cy="3048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7696199" y="4260273"/>
            <a:ext cx="277091" cy="457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71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76101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36326" y="1440873"/>
            <a:ext cx="25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Upper pass- is longer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47547" y="3011176"/>
            <a:ext cx="509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Lower pass- is </a:t>
            </a:r>
            <a:r>
              <a:rPr lang="en-US" dirty="0" err="1" smtClean="0"/>
              <a:t>Shoter</a:t>
            </a:r>
            <a:r>
              <a:rPr lang="en-US" dirty="0" smtClean="0"/>
              <a:t> causes rising edge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4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545" y="952227"/>
            <a:ext cx="11942618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TradeGothic-Bold"/>
              </a:rPr>
              <a:t>1.5.3 Fault Simulation</a:t>
            </a:r>
          </a:p>
          <a:p>
            <a:pPr algn="just"/>
            <a:r>
              <a:rPr lang="en-US" dirty="0">
                <a:latin typeface="innatr"/>
              </a:rPr>
              <a:t>A fault simulator emulates the target faults in a circuit in order to determine </a:t>
            </a:r>
            <a:r>
              <a:rPr lang="en-US" dirty="0" smtClean="0">
                <a:latin typeface="innatr"/>
              </a:rPr>
              <a:t>which faults </a:t>
            </a:r>
            <a:r>
              <a:rPr lang="en-US" dirty="0">
                <a:latin typeface="innatr"/>
              </a:rPr>
              <a:t>are detected by a given set of test vectors. Because there are many </a:t>
            </a:r>
            <a:r>
              <a:rPr lang="en-US" dirty="0" smtClean="0">
                <a:latin typeface="innatr"/>
              </a:rPr>
              <a:t>faults to </a:t>
            </a:r>
            <a:r>
              <a:rPr lang="en-US" dirty="0">
                <a:latin typeface="innatr"/>
              </a:rPr>
              <a:t>emulate for fault detection analysis, fault simulation time is much greater </a:t>
            </a:r>
            <a:r>
              <a:rPr lang="en-US" dirty="0" smtClean="0">
                <a:latin typeface="innatr"/>
              </a:rPr>
              <a:t>than that </a:t>
            </a:r>
            <a:r>
              <a:rPr lang="en-US" dirty="0">
                <a:latin typeface="innatr"/>
              </a:rPr>
              <a:t>required for design verification</a:t>
            </a:r>
            <a:r>
              <a:rPr lang="en-US" dirty="0" smtClean="0">
                <a:latin typeface="innatr"/>
              </a:rPr>
              <a:t>.</a:t>
            </a:r>
          </a:p>
          <a:p>
            <a:pPr algn="just"/>
            <a:r>
              <a:rPr lang="en-US" dirty="0" smtClean="0">
                <a:latin typeface="innatr"/>
              </a:rPr>
              <a:t>. </a:t>
            </a:r>
          </a:p>
          <a:p>
            <a:pPr algn="just"/>
            <a:r>
              <a:rPr lang="en-US" b="1" dirty="0" smtClean="0">
                <a:latin typeface="innatb"/>
              </a:rPr>
              <a:t>Parallel fault simulation </a:t>
            </a:r>
            <a:r>
              <a:rPr lang="en-US" dirty="0">
                <a:latin typeface="innatr"/>
              </a:rPr>
              <a:t>uses bit-parallelism of logical operations in a digital computer. </a:t>
            </a:r>
            <a:r>
              <a:rPr lang="en-US" dirty="0" smtClean="0">
                <a:latin typeface="innatr"/>
              </a:rPr>
              <a:t>Thus, for </a:t>
            </a:r>
            <a:r>
              <a:rPr lang="en-US" dirty="0">
                <a:latin typeface="innatr"/>
              </a:rPr>
              <a:t>a 32-bit machine, 31 faults are simulated simultaneously. </a:t>
            </a:r>
            <a:endParaRPr lang="en-US" dirty="0" smtClean="0">
              <a:latin typeface="innatr"/>
            </a:endParaRPr>
          </a:p>
          <a:p>
            <a:pPr algn="just"/>
            <a:endParaRPr lang="en-US" dirty="0" smtClean="0">
              <a:latin typeface="innatr"/>
            </a:endParaRPr>
          </a:p>
          <a:p>
            <a:pPr algn="just"/>
            <a:r>
              <a:rPr lang="en-US" b="1" dirty="0" smtClean="0">
                <a:latin typeface="innatb"/>
              </a:rPr>
              <a:t>Deductive fault simulation </a:t>
            </a:r>
            <a:r>
              <a:rPr lang="en-US" dirty="0">
                <a:latin typeface="innatr"/>
              </a:rPr>
              <a:t>deduces all signal values in each faulty circuit from the fault-free </a:t>
            </a:r>
            <a:r>
              <a:rPr lang="en-US" dirty="0" smtClean="0">
                <a:latin typeface="innatr"/>
              </a:rPr>
              <a:t>circuit values </a:t>
            </a:r>
            <a:r>
              <a:rPr lang="en-US" dirty="0">
                <a:latin typeface="innatr"/>
              </a:rPr>
              <a:t>and the circuit structure in a single pass of true-value simulation </a:t>
            </a:r>
            <a:r>
              <a:rPr lang="en-US" dirty="0" smtClean="0">
                <a:latin typeface="innatr"/>
              </a:rPr>
              <a:t>augmented with </a:t>
            </a:r>
            <a:r>
              <a:rPr lang="en-US" dirty="0">
                <a:latin typeface="innatr"/>
              </a:rPr>
              <a:t>the deductive procedure. </a:t>
            </a:r>
            <a:endParaRPr lang="en-US" dirty="0" smtClean="0">
              <a:latin typeface="innatr"/>
            </a:endParaRPr>
          </a:p>
          <a:p>
            <a:pPr algn="just"/>
            <a:endParaRPr lang="en-US" dirty="0" smtClean="0">
              <a:latin typeface="innatr"/>
            </a:endParaRPr>
          </a:p>
          <a:p>
            <a:pPr algn="just"/>
            <a:r>
              <a:rPr lang="en-US" b="1" dirty="0" smtClean="0">
                <a:latin typeface="innatb"/>
              </a:rPr>
              <a:t>Concurrent </a:t>
            </a:r>
            <a:r>
              <a:rPr lang="en-US" b="1" dirty="0">
                <a:latin typeface="innatb"/>
              </a:rPr>
              <a:t>fault simulation </a:t>
            </a:r>
            <a:r>
              <a:rPr lang="en-US" dirty="0">
                <a:latin typeface="innatr"/>
              </a:rPr>
              <a:t>is essentially an </a:t>
            </a:r>
            <a:r>
              <a:rPr lang="en-US" dirty="0" smtClean="0">
                <a:latin typeface="innatr"/>
              </a:rPr>
              <a:t>event driven simulation </a:t>
            </a:r>
            <a:r>
              <a:rPr lang="en-US" dirty="0">
                <a:latin typeface="innatr"/>
              </a:rPr>
              <a:t>to emulate faults in a circuit in the most efficient way. </a:t>
            </a:r>
            <a:r>
              <a:rPr lang="en-US" dirty="0" smtClean="0">
                <a:latin typeface="innatr"/>
              </a:rPr>
              <a:t>Hardware fault </a:t>
            </a:r>
            <a:r>
              <a:rPr lang="en-US" dirty="0">
                <a:latin typeface="innatr"/>
              </a:rPr>
              <a:t>simulation accelerators based on parallel processing are also available </a:t>
            </a:r>
            <a:r>
              <a:rPr lang="en-US" dirty="0" smtClean="0">
                <a:latin typeface="innatr"/>
              </a:rPr>
              <a:t>to provide </a:t>
            </a:r>
            <a:r>
              <a:rPr lang="en-US" dirty="0">
                <a:latin typeface="innatr"/>
              </a:rPr>
              <a:t>a substantial speed-up over purely software-based fault </a:t>
            </a:r>
            <a:r>
              <a:rPr lang="en-US" dirty="0" smtClean="0">
                <a:latin typeface="innatr"/>
              </a:rPr>
              <a:t>simulators. </a:t>
            </a:r>
          </a:p>
          <a:p>
            <a:pPr algn="just"/>
            <a:r>
              <a:rPr lang="en-US" dirty="0" smtClean="0">
                <a:latin typeface="innatr"/>
              </a:rPr>
              <a:t>For </a:t>
            </a:r>
            <a:r>
              <a:rPr lang="en-US" dirty="0">
                <a:latin typeface="innatr"/>
              </a:rPr>
              <a:t>analog and mixed-signal circuits, fault simulation is traditionally </a:t>
            </a:r>
            <a:r>
              <a:rPr lang="en-US" dirty="0" smtClean="0">
                <a:latin typeface="innatr"/>
              </a:rPr>
              <a:t>performed at </a:t>
            </a:r>
            <a:r>
              <a:rPr lang="en-US" dirty="0">
                <a:latin typeface="innatr"/>
              </a:rPr>
              <a:t>the transistor level using circuit simulators such as HSPICE. </a:t>
            </a:r>
            <a:endParaRPr lang="en-US" dirty="0" smtClean="0">
              <a:latin typeface="innatr"/>
            </a:endParaRPr>
          </a:p>
          <a:p>
            <a:pPr algn="just"/>
            <a:r>
              <a:rPr lang="en-US" dirty="0" smtClean="0">
                <a:latin typeface="innatr"/>
              </a:rPr>
              <a:t>Unfortunately, analog </a:t>
            </a:r>
            <a:r>
              <a:rPr lang="en-US" dirty="0">
                <a:latin typeface="innatr"/>
              </a:rPr>
              <a:t>fault simulation is a very time-consuming task and, even for rather </a:t>
            </a:r>
            <a:r>
              <a:rPr lang="en-US" dirty="0" smtClean="0">
                <a:latin typeface="innatr"/>
              </a:rPr>
              <a:t>simple circuits</a:t>
            </a:r>
            <a:r>
              <a:rPr lang="en-US" dirty="0">
                <a:latin typeface="innatr"/>
              </a:rPr>
              <a:t>, a comprehensive fault simulation is normally not feasible.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5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9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0580757" y="6419548"/>
            <a:ext cx="1611243" cy="438452"/>
          </a:xfrm>
        </p:spPr>
        <p:txBody>
          <a:bodyPr/>
          <a:lstStyle/>
          <a:p>
            <a:r>
              <a:rPr lang="en-US" dirty="0" smtClean="0"/>
              <a:t>P.RAJESH, </a:t>
            </a:r>
            <a:r>
              <a:rPr lang="en-US" dirty="0" err="1" smtClean="0"/>
              <a:t>Dept</a:t>
            </a:r>
            <a:r>
              <a:rPr lang="en-US" dirty="0" smtClean="0"/>
              <a:t> of E.C.E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9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7123"/>
          </a:xfrm>
          <a:prstGeom prst="rect">
            <a:avLst/>
          </a:prstGeom>
        </p:spPr>
      </p:pic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865910" y="6100893"/>
            <a:ext cx="3859795" cy="304801"/>
          </a:xfrm>
        </p:spPr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6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92" y="859847"/>
            <a:ext cx="10451090" cy="511399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326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02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5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4" y="0"/>
            <a:ext cx="11924001" cy="66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8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501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8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5745" cy="62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1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1236" y="286789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4/6 = 67%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5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10" y="276225"/>
            <a:ext cx="1131223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428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69" y="371475"/>
            <a:ext cx="11097058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0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1189" y="418006"/>
            <a:ext cx="38740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for Test Evaluation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797" y="1125984"/>
            <a:ext cx="1166552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type of simulator, known as a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simulator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used for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simulator incorporates many of the details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true-value simulator.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has the capability to simulate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circuit response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presence of faults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application of a fault simulator in the digital design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92" y="2656442"/>
            <a:ext cx="6885708" cy="34016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718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15" y="524307"/>
            <a:ext cx="10945957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369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52" y="421265"/>
            <a:ext cx="11481522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63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1" y="259773"/>
            <a:ext cx="11603182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991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0" y="487939"/>
            <a:ext cx="1099531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401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601807"/>
            <a:ext cx="11540836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1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50" y="477116"/>
            <a:ext cx="1112130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70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9" y="416069"/>
            <a:ext cx="1175298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133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6" y="416503"/>
            <a:ext cx="1133172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405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4" y="527339"/>
            <a:ext cx="11384972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757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64" y="336839"/>
            <a:ext cx="11313536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8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783" y="1360898"/>
            <a:ext cx="100029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Fault simulation is normally done after the design has </a:t>
            </a:r>
            <a:r>
              <a:rPr lang="en-US" dirty="0" smtClean="0"/>
              <a:t>been verified </a:t>
            </a:r>
            <a:r>
              <a:rPr lang="en-US" dirty="0"/>
              <a:t>and the verified circuit netlist and verification vectors are available. </a:t>
            </a:r>
            <a:endParaRPr lang="en-US" dirty="0" smtClean="0"/>
          </a:p>
          <a:p>
            <a:pPr algn="just"/>
            <a:r>
              <a:rPr lang="en-US" dirty="0" smtClean="0"/>
              <a:t>These two </a:t>
            </a:r>
            <a:r>
              <a:rPr lang="en-US" dirty="0"/>
              <a:t>inputs to the fault simulator are shown as the shaded boxes in </a:t>
            </a:r>
            <a:r>
              <a:rPr lang="en-US" dirty="0" smtClean="0"/>
              <a:t>above Figure .</a:t>
            </a:r>
          </a:p>
        </p:txBody>
      </p:sp>
      <p:sp>
        <p:nvSpPr>
          <p:cNvPr id="3" name="Rectangle 2"/>
          <p:cNvSpPr/>
          <p:nvPr/>
        </p:nvSpPr>
        <p:spPr>
          <a:xfrm>
            <a:off x="401783" y="2672156"/>
            <a:ext cx="114992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fault simulator performs two functions:</a:t>
            </a:r>
          </a:p>
          <a:p>
            <a:r>
              <a:rPr lang="en-US" dirty="0"/>
              <a:t>	1. It determines the coverage of a given set of input stimuli (vectors) for a given fault model or a given fault list.</a:t>
            </a:r>
          </a:p>
          <a:p>
            <a:r>
              <a:rPr lang="en-US" dirty="0"/>
              <a:t>	2. With the help of other programs (a test generator or a vector compacter, it can produce a set of vectors with a given fault coverage for manufacturing </a:t>
            </a:r>
            <a:r>
              <a:rPr lang="en-US" dirty="0" smtClean="0"/>
              <a:t>test.</a:t>
            </a:r>
          </a:p>
          <a:p>
            <a:r>
              <a:rPr lang="en-US" dirty="0" smtClean="0"/>
              <a:t>If </a:t>
            </a:r>
            <a:r>
              <a:rPr lang="en-US" dirty="0"/>
              <a:t>no fault list is supplied, the fault simulator generates one for the specified </a:t>
            </a:r>
            <a:r>
              <a:rPr lang="en-US" dirty="0" smtClean="0"/>
              <a:t>fault model</a:t>
            </a:r>
            <a:r>
              <a:rPr lang="en-US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" y="126423"/>
            <a:ext cx="11630891" cy="6038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31981" y="250235"/>
            <a:ext cx="1834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A- dominant tends b is dominated by a input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55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8" y="151967"/>
            <a:ext cx="11558587" cy="62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5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992" y="141382"/>
            <a:ext cx="11574022" cy="623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2" y="267132"/>
            <a:ext cx="11603181" cy="59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5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752" y="396377"/>
            <a:ext cx="11192161" cy="566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646584" y="535419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 &amp; 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9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76" y="394854"/>
            <a:ext cx="11399260" cy="57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9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10" y="426026"/>
            <a:ext cx="11062854" cy="566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82" y="339435"/>
            <a:ext cx="11320463" cy="574270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rot="16200000" flipH="1">
            <a:off x="1663547" y="2016087"/>
            <a:ext cx="1222872" cy="716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31325" y="2137272"/>
            <a:ext cx="4660135" cy="1134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8463" y="365759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Falling edge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99847" y="3611691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Slower Falling edge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23720" y="272116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71913" y="409643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Falling edge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24313" y="2122558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Rising edge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920787" y="2374111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Slower Falling edge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93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07" y="170150"/>
            <a:ext cx="11752983" cy="61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4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P.RAJESH, Dept of E.C.E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385330"/>
            <a:ext cx="11395363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1636</TotalTime>
  <Words>1804</Words>
  <Application>Microsoft Office PowerPoint</Application>
  <PresentationFormat>Widescreen</PresentationFormat>
  <Paragraphs>225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5" baseType="lpstr">
      <vt:lpstr>Arial</vt:lpstr>
      <vt:lpstr>Calibri</vt:lpstr>
      <vt:lpstr>Century Gothic</vt:lpstr>
      <vt:lpstr>Helvetica-Bold</vt:lpstr>
      <vt:lpstr>innatb</vt:lpstr>
      <vt:lpstr>innatr</vt:lpstr>
      <vt:lpstr>Times New Roman</vt:lpstr>
      <vt:lpstr>Times-Roman</vt:lpstr>
      <vt:lpstr>TradeGothic-Bold</vt:lpstr>
      <vt:lpstr>Wingdings</vt:lpstr>
      <vt:lpstr>Wingdings 3</vt:lpstr>
      <vt:lpstr>Ion Boardroom</vt:lpstr>
      <vt:lpstr>LOGIC  AND FAULT SIMULATION</vt:lpstr>
      <vt:lpstr>Introduction </vt:lpstr>
      <vt:lpstr>1.Simulation for Design Verification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ANDFAULTSIMULATION</dc:title>
  <dc:creator>Windows User</dc:creator>
  <cp:lastModifiedBy>Windows User</cp:lastModifiedBy>
  <cp:revision>335</cp:revision>
  <dcterms:created xsi:type="dcterms:W3CDTF">2020-05-07T05:59:58Z</dcterms:created>
  <dcterms:modified xsi:type="dcterms:W3CDTF">2020-05-28T13:52:25Z</dcterms:modified>
</cp:coreProperties>
</file>